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ng_large"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8"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391CE-6157-4CA8-B8B8-05621B12AA82}"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331029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391CE-6157-4CA8-B8B8-05621B12AA82}"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26325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391CE-6157-4CA8-B8B8-05621B12AA82}"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130405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391CE-6157-4CA8-B8B8-05621B12AA82}"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204901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391CE-6157-4CA8-B8B8-05621B12AA82}"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415113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391CE-6157-4CA8-B8B8-05621B12AA82}"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43320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391CE-6157-4CA8-B8B8-05621B12AA82}"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8941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391CE-6157-4CA8-B8B8-05621B12AA82}"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88293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391CE-6157-4CA8-B8B8-05621B12AA82}"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273827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391CE-6157-4CA8-B8B8-05621B12AA82}"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197751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391CE-6157-4CA8-B8B8-05621B12AA82}"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9F49-F25C-4341-B4B8-6F40459E3D21}" type="slidenum">
              <a:rPr lang="en-US" smtClean="0"/>
              <a:t>‹#›</a:t>
            </a:fld>
            <a:endParaRPr lang="en-US"/>
          </a:p>
        </p:txBody>
      </p:sp>
    </p:spTree>
    <p:extLst>
      <p:ext uri="{BB962C8B-B14F-4D97-AF65-F5344CB8AC3E}">
        <p14:creationId xmlns:p14="http://schemas.microsoft.com/office/powerpoint/2010/main" val="415229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391CE-6157-4CA8-B8B8-05621B12AA82}" type="datetimeFigureOut">
              <a:rPr lang="en-US" smtClean="0"/>
              <a:t>12/12/2020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99F49-F25C-4341-B4B8-6F40459E3D21}" type="slidenum">
              <a:rPr lang="en-US" smtClean="0"/>
              <a:t>‹#›</a:t>
            </a:fld>
            <a:endParaRPr lang="en-US"/>
          </a:p>
        </p:txBody>
      </p:sp>
    </p:spTree>
    <p:extLst>
      <p:ext uri="{BB962C8B-B14F-4D97-AF65-F5344CB8AC3E}">
        <p14:creationId xmlns:p14="http://schemas.microsoft.com/office/powerpoint/2010/main" val="3564756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_large"/><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Graphics_2_</a:t>
            </a:r>
            <a:endParaRPr lang="en-US" dirty="0"/>
          </a:p>
        </p:txBody>
      </p:sp>
      <p:sp>
        <p:nvSpPr>
          <p:cNvPr id="3" name="Subtitle 2"/>
          <p:cNvSpPr>
            <a:spLocks noGrp="1"/>
          </p:cNvSpPr>
          <p:nvPr>
            <p:ph type="subTitle" idx="1"/>
          </p:nvPr>
        </p:nvSpPr>
        <p:spPr/>
        <p:txBody>
          <a:bodyPr/>
          <a:lstStyle/>
          <a:p>
            <a:r>
              <a:rPr lang="en-US" dirty="0" smtClean="0"/>
              <a:t>Iman </a:t>
            </a:r>
            <a:r>
              <a:rPr lang="en-US" dirty="0" err="1" smtClean="0"/>
              <a:t>Qays</a:t>
            </a:r>
            <a:r>
              <a:rPr lang="en-US" dirty="0" smtClean="0"/>
              <a:t> </a:t>
            </a:r>
            <a:r>
              <a:rPr lang="en-US" dirty="0" err="1" smtClean="0"/>
              <a:t>Abduljaleel</a:t>
            </a:r>
            <a:endParaRPr lang="en-US" dirty="0"/>
          </a:p>
        </p:txBody>
      </p:sp>
    </p:spTree>
    <p:extLst>
      <p:ext uri="{BB962C8B-B14F-4D97-AF65-F5344CB8AC3E}">
        <p14:creationId xmlns:p14="http://schemas.microsoft.com/office/powerpoint/2010/main" val="21350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414" y="826296"/>
            <a:ext cx="11815975" cy="4634224"/>
          </a:xfrm>
          <a:prstGeom prst="rect">
            <a:avLst/>
          </a:prstGeom>
        </p:spPr>
      </p:pic>
    </p:spTree>
    <p:extLst>
      <p:ext uri="{BB962C8B-B14F-4D97-AF65-F5344CB8AC3E}">
        <p14:creationId xmlns:p14="http://schemas.microsoft.com/office/powerpoint/2010/main" val="29404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670" y="129395"/>
            <a:ext cx="6038491" cy="6038491"/>
          </a:xfrm>
          <a:prstGeom prst="rect">
            <a:avLst/>
          </a:prstGeom>
        </p:spPr>
      </p:pic>
    </p:spTree>
    <p:extLst>
      <p:ext uri="{BB962C8B-B14F-4D97-AF65-F5344CB8AC3E}">
        <p14:creationId xmlns:p14="http://schemas.microsoft.com/office/powerpoint/2010/main" val="265208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Greyscale Conversion </a:t>
            </a:r>
          </a:p>
        </p:txBody>
      </p:sp>
      <p:sp>
        <p:nvSpPr>
          <p:cNvPr id="3" name="Content Placeholder 2"/>
          <p:cNvSpPr>
            <a:spLocks noGrp="1"/>
          </p:cNvSpPr>
          <p:nvPr>
            <p:ph idx="1"/>
          </p:nvPr>
        </p:nvSpPr>
        <p:spPr>
          <a:xfrm>
            <a:off x="838200" y="1371600"/>
            <a:ext cx="10515600" cy="4805363"/>
          </a:xfrm>
        </p:spPr>
        <p:txBody>
          <a:bodyPr>
            <a:normAutofit fontScale="92500" lnSpcReduction="20000"/>
          </a:bodyPr>
          <a:lstStyle/>
          <a:p>
            <a:pPr algn="just"/>
            <a:r>
              <a:rPr lang="en-US" dirty="0"/>
              <a:t>Sometimes we wish to convert a color image into a greyscale image; i.e. an image where colors are represented using shades of grey rather than different hues. It is often desirable to do this in Computer Vision applications, because many common operations (edge detection, </a:t>
            </a:r>
            <a:r>
              <a:rPr lang="en-US" dirty="0" err="1"/>
              <a:t>etc</a:t>
            </a:r>
            <a:r>
              <a:rPr lang="en-US" dirty="0"/>
              <a:t>) require a scalar value for each pixel, rather than a vector quantity such as an RGB triple. Sometimes there are aesthetic motivations behind such transformations also. Referring back to Figure 2.3 we see that each type of cones responds with varying strength to each wavelength of light. If we combine (equation 2.4) the overall response of the three cones for each wavelength we would obtain a curve such as Figure 2.5 (left). The curve indicates the perceived brightness (the Graphics term is luminosity) of each light wavelength (color), given a light source of constant brightness output. By experimenting with the human visual system, researchers have derived the following equation to model this response, and so obtain the luminosity (l) for a given RGB color (r, g, b) as: </a:t>
            </a:r>
            <a:r>
              <a:rPr lang="en-US" dirty="0" smtClean="0"/>
              <a:t>  </a:t>
            </a:r>
          </a:p>
          <a:p>
            <a:pPr marL="0" indent="0" algn="just">
              <a:buNone/>
            </a:pPr>
            <a:r>
              <a:rPr lang="pt-BR" dirty="0" smtClean="0"/>
              <a:t>                                     l(r, g, b) = 0.30r + 0.59g + 0.11b (2.4) </a:t>
            </a:r>
            <a:endParaRPr lang="en-US" dirty="0"/>
          </a:p>
        </p:txBody>
      </p:sp>
    </p:spTree>
    <p:extLst>
      <p:ext uri="{BB962C8B-B14F-4D97-AF65-F5344CB8AC3E}">
        <p14:creationId xmlns:p14="http://schemas.microsoft.com/office/powerpoint/2010/main" val="289489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7244" y="263387"/>
            <a:ext cx="7496966" cy="6327194"/>
          </a:xfrm>
          <a:prstGeom prst="rect">
            <a:avLst/>
          </a:prstGeom>
        </p:spPr>
      </p:pic>
    </p:spTree>
    <p:extLst>
      <p:ext uri="{BB962C8B-B14F-4D97-AF65-F5344CB8AC3E}">
        <p14:creationId xmlns:p14="http://schemas.microsoft.com/office/powerpoint/2010/main" val="308584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Color </a:t>
            </a:r>
          </a:p>
        </p:txBody>
      </p:sp>
      <p:sp>
        <p:nvSpPr>
          <p:cNvPr id="3" name="Content Placeholder 2"/>
          <p:cNvSpPr>
            <a:spLocks noGrp="1"/>
          </p:cNvSpPr>
          <p:nvPr>
            <p:ph idx="1"/>
          </p:nvPr>
        </p:nvSpPr>
        <p:spPr/>
        <p:txBody>
          <a:bodyPr>
            <a:normAutofit fontScale="85000" lnSpcReduction="20000"/>
          </a:bodyPr>
          <a:lstStyle/>
          <a:p>
            <a:pPr algn="just"/>
            <a:r>
              <a:rPr lang="en-US" dirty="0"/>
              <a:t>Our eyes work by focusing light through an elastic lens, onto a patch at the back of our eye called the </a:t>
            </a:r>
            <a:r>
              <a:rPr lang="en-US" dirty="0">
                <a:solidFill>
                  <a:srgbClr val="0070C0"/>
                </a:solidFill>
              </a:rPr>
              <a:t>retina</a:t>
            </a:r>
            <a:r>
              <a:rPr lang="en-US" dirty="0"/>
              <a:t>. </a:t>
            </a:r>
            <a:r>
              <a:rPr lang="en-US" dirty="0">
                <a:solidFill>
                  <a:srgbClr val="FF0000"/>
                </a:solidFill>
              </a:rPr>
              <a:t>The </a:t>
            </a:r>
            <a:r>
              <a:rPr lang="en-US" dirty="0">
                <a:solidFill>
                  <a:srgbClr val="0070C0"/>
                </a:solidFill>
              </a:rPr>
              <a:t>retina</a:t>
            </a:r>
            <a:r>
              <a:rPr lang="en-US" dirty="0">
                <a:solidFill>
                  <a:srgbClr val="FF0000"/>
                </a:solidFill>
              </a:rPr>
              <a:t> contains light sensitive rod and cone cells that are sensitive to light, and send electrical impulses to our brain that we interpret as a visual stimulus (Figure 2.2). </a:t>
            </a:r>
            <a:r>
              <a:rPr lang="en-US" dirty="0"/>
              <a:t>Cone cells are responsible for color vision. There are </a:t>
            </a:r>
            <a:r>
              <a:rPr lang="en-US" dirty="0">
                <a:solidFill>
                  <a:srgbClr val="0070C0"/>
                </a:solidFill>
              </a:rPr>
              <a:t>three types of cone</a:t>
            </a:r>
            <a:r>
              <a:rPr lang="en-US" dirty="0"/>
              <a:t>; each type has evolved to be optimally sensitive to a particular wavelength of light. Visible light has wavelength </a:t>
            </a:r>
            <a:r>
              <a:rPr lang="en-US" dirty="0">
                <a:solidFill>
                  <a:srgbClr val="FF0000"/>
                </a:solidFill>
              </a:rPr>
              <a:t>700-400nm (red to violet)</a:t>
            </a:r>
            <a:r>
              <a:rPr lang="en-US" dirty="0"/>
              <a:t>. Figure 2.3 (left) sketches the response of the three cone types to wavelengths in this band. The peaks are located at colors that we have come to call “Red”, “Green” and “Blue”. </a:t>
            </a:r>
            <a:r>
              <a:rPr lang="en-US" dirty="0">
                <a:solidFill>
                  <a:srgbClr val="FF0000"/>
                </a:solidFill>
              </a:rPr>
              <a:t>Note that </a:t>
            </a:r>
            <a:r>
              <a:rPr lang="en-US" dirty="0"/>
              <a:t>in most cases the response of the cones decays monotonically with distance from the optimal response wavelength. But interestingly, the Red cone violates this observation, having a slightly raised secondary response to the Blue wavelengths. Given this biological apparatus, we can simulate the presence of many colors by shining Red, Green and Blue light into the human eye with carefully chosen intensities. This is the basis on which all color display technologies (CRTs, LCDs, TFTs, Plasma, Data projectors) operate. </a:t>
            </a:r>
          </a:p>
        </p:txBody>
      </p:sp>
    </p:spTree>
    <p:extLst>
      <p:ext uri="{BB962C8B-B14F-4D97-AF65-F5344CB8AC3E}">
        <p14:creationId xmlns:p14="http://schemas.microsoft.com/office/powerpoint/2010/main" val="194808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Color </a:t>
            </a:r>
          </a:p>
        </p:txBody>
      </p:sp>
      <p:sp>
        <p:nvSpPr>
          <p:cNvPr id="3" name="Content Placeholder 2"/>
          <p:cNvSpPr>
            <a:spLocks noGrp="1"/>
          </p:cNvSpPr>
          <p:nvPr>
            <p:ph idx="1"/>
          </p:nvPr>
        </p:nvSpPr>
        <p:spPr/>
        <p:txBody>
          <a:bodyPr>
            <a:normAutofit/>
          </a:bodyPr>
          <a:lstStyle/>
          <a:p>
            <a:pPr algn="just"/>
            <a:r>
              <a:rPr lang="en-US" dirty="0"/>
              <a:t>Red, Green and Blue are called the </a:t>
            </a:r>
            <a:r>
              <a:rPr lang="en-US" dirty="0">
                <a:solidFill>
                  <a:srgbClr val="FF0000"/>
                </a:solidFill>
              </a:rPr>
              <a:t>“additive primaries” </a:t>
            </a:r>
            <a:r>
              <a:rPr lang="en-US" dirty="0"/>
              <a:t>because we obtain other, no primary colors by blending (adding) together different quantities of Red, Green and Blue light. We can make the </a:t>
            </a:r>
            <a:r>
              <a:rPr lang="en-US" dirty="0" smtClean="0"/>
              <a:t>additive secondary </a:t>
            </a:r>
            <a:r>
              <a:rPr lang="en-US" dirty="0"/>
              <a:t>colors by mixing pairs of primaries: Red and Green make Yellow; Green and Blue make Cyan (light blue); Blue and Red make Magenta (light purple). If we mix all three additive primaries we get White. If we don’t mix any amount of the additive primaries we generate zero light, and so get Black (the absence of color). </a:t>
            </a:r>
          </a:p>
        </p:txBody>
      </p:sp>
    </p:spTree>
    <p:extLst>
      <p:ext uri="{BB962C8B-B14F-4D97-AF65-F5344CB8AC3E}">
        <p14:creationId xmlns:p14="http://schemas.microsoft.com/office/powerpoint/2010/main" val="27861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Color </a:t>
            </a:r>
          </a:p>
        </p:txBody>
      </p:sp>
      <p:pic>
        <p:nvPicPr>
          <p:cNvPr id="5" name="Picture 4"/>
          <p:cNvPicPr>
            <a:picLocks noChangeAspect="1"/>
          </p:cNvPicPr>
          <p:nvPr/>
        </p:nvPicPr>
        <p:blipFill>
          <a:blip r:embed="rId2"/>
          <a:stretch>
            <a:fillRect/>
          </a:stretch>
        </p:blipFill>
        <p:spPr>
          <a:xfrm>
            <a:off x="1794361" y="1900639"/>
            <a:ext cx="7533601" cy="4040134"/>
          </a:xfrm>
          <a:prstGeom prst="rect">
            <a:avLst/>
          </a:prstGeom>
        </p:spPr>
      </p:pic>
    </p:spTree>
    <p:extLst>
      <p:ext uri="{BB962C8B-B14F-4D97-AF65-F5344CB8AC3E}">
        <p14:creationId xmlns:p14="http://schemas.microsoft.com/office/powerpoint/2010/main" val="791736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Additive vs. Subtractive Primaries </a:t>
            </a:r>
          </a:p>
        </p:txBody>
      </p:sp>
      <p:sp>
        <p:nvSpPr>
          <p:cNvPr id="3" name="Content Placeholder 2"/>
          <p:cNvSpPr>
            <a:spLocks noGrp="1"/>
          </p:cNvSpPr>
          <p:nvPr>
            <p:ph idx="1"/>
          </p:nvPr>
        </p:nvSpPr>
        <p:spPr/>
        <p:txBody>
          <a:bodyPr>
            <a:normAutofit fontScale="85000" lnSpcReduction="20000"/>
          </a:bodyPr>
          <a:lstStyle/>
          <a:p>
            <a:pPr algn="just"/>
            <a:r>
              <a:rPr lang="en-US" dirty="0"/>
              <a:t>You may recall mixing paints as a child; being taught (and experimentally verifying) that Red, Yellow and Blue were the primary colors and could be mixed to obtain the other colors. So how do we resolve this discrepancy; are the primary colors Red, Green, and Blue; or are they Red, Yellow, and Blue? When we view a Yellow object, we say that it is Yellow because light of a narrow band of wavelengths we have come to call “Yellow” enters our eye, stimulating the Red and Green cones. More specifically, the Yellow object reflects ambient light of the Yellow wavelength and absorbs all other light wavelengths. </a:t>
            </a:r>
            <a:r>
              <a:rPr lang="en-US" dirty="0">
                <a:solidFill>
                  <a:srgbClr val="FF0000"/>
                </a:solidFill>
              </a:rPr>
              <a:t>We can think of Yellow paint as reflecting a band wavelengths spanning the Red-Green part of the spectrum, and absorbing everything else. </a:t>
            </a:r>
            <a:r>
              <a:rPr lang="en-US" dirty="0">
                <a:solidFill>
                  <a:schemeClr val="accent1">
                    <a:lumMod val="75000"/>
                  </a:schemeClr>
                </a:solidFill>
              </a:rPr>
              <a:t>Similarly, Cyan paint reflects the Green-Blue part of the spectrum, and absorbs everything else. </a:t>
            </a:r>
            <a:r>
              <a:rPr lang="en-US" dirty="0"/>
              <a:t>Mixing Yellow and Cyan paint causes the paint particles to absorb all but the Green light. So we see that mixing Yellow and Cyan paint gives us Green. This allies with our experience mixing paints as a child; Yellow and Blue make Green. Figure 2.3 (right) illustrates this diagrammatically. </a:t>
            </a:r>
          </a:p>
        </p:txBody>
      </p:sp>
    </p:spTree>
    <p:extLst>
      <p:ext uri="{BB962C8B-B14F-4D97-AF65-F5344CB8AC3E}">
        <p14:creationId xmlns:p14="http://schemas.microsoft.com/office/powerpoint/2010/main" val="406403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7599" y="363527"/>
            <a:ext cx="9556305" cy="5209137"/>
          </a:xfrm>
          <a:prstGeom prst="rect">
            <a:avLst/>
          </a:prstGeom>
        </p:spPr>
      </p:pic>
    </p:spTree>
    <p:extLst>
      <p:ext uri="{BB962C8B-B14F-4D97-AF65-F5344CB8AC3E}">
        <p14:creationId xmlns:p14="http://schemas.microsoft.com/office/powerpoint/2010/main" val="312226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Additive vs. Subtractive Primaries </a:t>
            </a:r>
          </a:p>
        </p:txBody>
      </p:sp>
      <p:sp>
        <p:nvSpPr>
          <p:cNvPr id="3" name="Content Placeholder 2"/>
          <p:cNvSpPr>
            <a:spLocks noGrp="1"/>
          </p:cNvSpPr>
          <p:nvPr>
            <p:ph idx="1"/>
          </p:nvPr>
        </p:nvSpPr>
        <p:spPr/>
        <p:txBody>
          <a:bodyPr>
            <a:normAutofit fontScale="92500" lnSpcReduction="20000"/>
          </a:bodyPr>
          <a:lstStyle/>
          <a:p>
            <a:pPr algn="just"/>
            <a:r>
              <a:rPr lang="en-US" dirty="0"/>
              <a:t>In this case adding a new paint (Cyan) to a Yellow mix, caused our resultant mix to </a:t>
            </a:r>
            <a:r>
              <a:rPr lang="en-US" dirty="0" smtClean="0"/>
              <a:t>become more </a:t>
            </a:r>
            <a:r>
              <a:rPr lang="en-US" dirty="0"/>
              <a:t>restrictive in the wavelengths it reflected. We earlier referred to Cyan, Magenta and Yellow as the additive secondary colors. But these colors are more often called the “subtractive primaries”. We see that each subtractive primary we contribute in to the paint mix “subtracts” i.e. absorbs a band of wavelengths. Ultimately if we mix all three primaries; Cyan, Yellow and Magenta together we get Black because all visible light is absorbed, and none reflected. So to recap; RGB are the additive primaries and CMY (Cyan, Magenta, Yellow) the subtractive primaries. They are used respectively to mix light (e.g. on displays), and to mix ink/paint (e.g. when printing). You may be aware that color printer cartridges are sold containing Cyan, Magenta and Yellow (CMY) ink; the subtractive primaries. Returning to our original observation, CMY are the colors approximated by the child when mixing Red, Yellow and Blue paint (blue is easier to teach than ‘cyan’; similarly magenta). </a:t>
            </a:r>
          </a:p>
        </p:txBody>
      </p:sp>
    </p:spTree>
    <p:extLst>
      <p:ext uri="{BB962C8B-B14F-4D97-AF65-F5344CB8AC3E}">
        <p14:creationId xmlns:p14="http://schemas.microsoft.com/office/powerpoint/2010/main" val="149127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RGB and CMYK color spaces </a:t>
            </a:r>
          </a:p>
        </p:txBody>
      </p:sp>
      <p:sp>
        <p:nvSpPr>
          <p:cNvPr id="3" name="Content Placeholder 2"/>
          <p:cNvSpPr>
            <a:spLocks noGrp="1"/>
          </p:cNvSpPr>
          <p:nvPr>
            <p:ph idx="1"/>
          </p:nvPr>
        </p:nvSpPr>
        <p:spPr>
          <a:xfrm>
            <a:off x="838200" y="1362974"/>
            <a:ext cx="10515600" cy="4813989"/>
          </a:xfrm>
        </p:spPr>
        <p:txBody>
          <a:bodyPr>
            <a:normAutofit fontScale="85000" lnSpcReduction="20000"/>
          </a:bodyPr>
          <a:lstStyle/>
          <a:p>
            <a:pPr algn="just"/>
            <a:r>
              <a:rPr lang="en-US" dirty="0"/>
              <a:t>We have seen that displays represent color using a triple (R,G,B). We can interpret each color as a point in a three dimensional space (with axes Red, Green, Blue). This is one example of a color space — the RGB color space. The RGB color space is cube-shaped and is sometimes called the RGB color cube. We can think of picking colors as picking points in the cube (Figure 2.4, left). Black is located at (0, 0, 0) and White is located at (255, 255, 255). Shades of grey are located at (n, n, n) i.e. on the diagonal between Black and White. We have also seen that painting processes </a:t>
            </a:r>
            <a:r>
              <a:rPr lang="en-US" dirty="0" smtClean="0"/>
              <a:t>that deposit </a:t>
            </a:r>
            <a:r>
              <a:rPr lang="en-US" dirty="0"/>
              <a:t>pigment (i.e. printing) are more appropriately described using colors in CMY space. This space is also cube shaped. We observed earlier that to print Black requires mixing of all three subtractive primaries (CMY). Printer ink can be expensive, and Black is a common color in printed documents. It is therefore inefficient to deposit three quantities of ink onto a page each time we need to print something in Black. Therefore printer cartridges often contain four colors: Cyan, Magenta, Yellow, and a pre-mixed Black. This is written CMYK, and is a modified form of the CMY color space. CMYK can help us print non-black colors more efficiently too. If we wish to print a color (c, y, m) in CMY space, we can find the amount of Black in that color (written k for ‘key’) </a:t>
            </a:r>
          </a:p>
        </p:txBody>
      </p:sp>
    </p:spTree>
    <p:extLst>
      <p:ext uri="{BB962C8B-B14F-4D97-AF65-F5344CB8AC3E}">
        <p14:creationId xmlns:p14="http://schemas.microsoft.com/office/powerpoint/2010/main" val="232123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RGB and CMYK color spaces </a:t>
            </a:r>
          </a:p>
        </p:txBody>
      </p:sp>
      <p:sp>
        <p:nvSpPr>
          <p:cNvPr id="3" name="Content Placeholder 2"/>
          <p:cNvSpPr>
            <a:spLocks noGrp="1"/>
          </p:cNvSpPr>
          <p:nvPr>
            <p:ph idx="1"/>
          </p:nvPr>
        </p:nvSpPr>
        <p:spPr/>
        <p:txBody>
          <a:bodyPr>
            <a:normAutofit lnSpcReduction="10000"/>
          </a:bodyPr>
          <a:lstStyle/>
          <a:p>
            <a:pPr algn="just"/>
            <a:r>
              <a:rPr lang="en-US" dirty="0"/>
              <a:t>by computing: </a:t>
            </a:r>
            <a:r>
              <a:rPr lang="en-US" dirty="0" smtClean="0"/>
              <a:t> </a:t>
            </a:r>
            <a:r>
              <a:rPr lang="sv-SE" dirty="0" smtClean="0"/>
              <a:t>k </a:t>
            </a:r>
            <a:r>
              <a:rPr lang="sv-SE" dirty="0"/>
              <a:t>= min(c, y, m) </a:t>
            </a:r>
            <a:r>
              <a:rPr lang="sv-SE" dirty="0" smtClean="0"/>
              <a:t>                      (</a:t>
            </a:r>
            <a:r>
              <a:rPr lang="sv-SE" dirty="0"/>
              <a:t>2.3) </a:t>
            </a:r>
          </a:p>
          <a:p>
            <a:pPr algn="just"/>
            <a:r>
              <a:rPr lang="en-US" dirty="0"/>
              <a:t>We then compute c = c − k, y = y − k, m = m − k (one or more of which will be zero) and so represent our original CMY color (c, y, m) as a CMYK color (c, m, y, k). Figure 2.4 (right) illustrates this process. It is clear that a lower volume of ink will be required due to economies made in the Black portion of the color, by substituting CMY ink for K ink. You may be wondering if an “RGB plus White” space might exist for the additive primaries. Indeed some devices such as data projectors do feature a fourth color channel for White (in addition to RGB) that works in a manner analogous to Black in CMYK space. The amount of white in a color is linked to the definition of color saturation </a:t>
            </a:r>
          </a:p>
        </p:txBody>
      </p:sp>
    </p:spTree>
    <p:extLst>
      <p:ext uri="{BB962C8B-B14F-4D97-AF65-F5344CB8AC3E}">
        <p14:creationId xmlns:p14="http://schemas.microsoft.com/office/powerpoint/2010/main" val="1464770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1508</Words>
  <Application>Microsoft Office PowerPoint</Application>
  <PresentationFormat>Widescreen</PresentationFormat>
  <Paragraphs>19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Computer Graphics_2_</vt:lpstr>
      <vt:lpstr>Representation of Color </vt:lpstr>
      <vt:lpstr>Representation of Color </vt:lpstr>
      <vt:lpstr>Representation of Color </vt:lpstr>
      <vt:lpstr>Additive vs. Subtractive Primaries </vt:lpstr>
      <vt:lpstr>PowerPoint Presentation</vt:lpstr>
      <vt:lpstr>Additive vs. Subtractive Primaries </vt:lpstr>
      <vt:lpstr>RGB and CMYK color spaces </vt:lpstr>
      <vt:lpstr>RGB and CMYK color spaces </vt:lpstr>
      <vt:lpstr>PowerPoint Presentation</vt:lpstr>
      <vt:lpstr>PowerPoint Presentation</vt:lpstr>
      <vt:lpstr>Greyscale Conversion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Graphics_2_</dc:title>
  <dc:creator>MSI-PC</dc:creator>
  <cp:lastModifiedBy>MSI-PC</cp:lastModifiedBy>
  <cp:revision>11</cp:revision>
  <dcterms:created xsi:type="dcterms:W3CDTF">2020-12-10T13:45:17Z</dcterms:created>
  <dcterms:modified xsi:type="dcterms:W3CDTF">2020-12-12T20:54:44Z</dcterms:modified>
</cp:coreProperties>
</file>